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48" d="100"/>
          <a:sy n="48" d="100"/>
        </p:scale>
        <p:origin x="55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Anexo:C%C3%B3digos_postales_de_Chile" TargetMode="External"/><Relationship Id="rId2" Type="http://schemas.openxmlformats.org/officeDocument/2006/relationships/hyperlink" Target="https://es.wikipedia.org/wiki/Anexo:Comunas_de_Chile_por_poblaci%C3%B3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foursquare.com/docs/resources/categories" TargetMode="External"/><Relationship Id="rId4" Type="http://schemas.openxmlformats.org/officeDocument/2006/relationships/hyperlink" Target="https://raw.githubusercontent.com/ssikam/My-Capstone-Project/master/chile%20geo%20public.csv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4E7D9-405E-4E1C-B1AF-093962C9F4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dirty="0" err="1"/>
              <a:t>Capstone</a:t>
            </a:r>
            <a:r>
              <a:rPr lang="es-CL" dirty="0"/>
              <a:t> Project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C0DA60-2022-4710-B47F-CD556E1B04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L" dirty="0" err="1"/>
              <a:t>The</a:t>
            </a:r>
            <a:r>
              <a:rPr lang="es-CL" dirty="0"/>
              <a:t> </a:t>
            </a:r>
            <a:r>
              <a:rPr lang="es-CL" dirty="0" err="1"/>
              <a:t>Battle</a:t>
            </a:r>
            <a:r>
              <a:rPr lang="es-CL" dirty="0"/>
              <a:t> </a:t>
            </a:r>
            <a:r>
              <a:rPr lang="es-CL" dirty="0" err="1"/>
              <a:t>of</a:t>
            </a:r>
            <a:r>
              <a:rPr lang="es-CL" dirty="0"/>
              <a:t> </a:t>
            </a:r>
            <a:r>
              <a:rPr lang="es-CL" dirty="0" err="1"/>
              <a:t>Neighborhoods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83371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C8C09-C615-476A-A0AC-1E5AC251A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Introduction &amp; Business Problem :</a:t>
            </a:r>
            <a:br>
              <a:rPr lang="en-AU" b="1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B948D-BF55-41EA-82A9-AAC489006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main topic is to put on work a sushi restaurant that will be located in Santiago, Chile. This project contemplate the investigate where is the best location to install a shop like that</a:t>
            </a:r>
          </a:p>
          <a:p>
            <a:r>
              <a:rPr lang="en-AU" b="1" dirty="0"/>
              <a:t>Business problem:</a:t>
            </a:r>
            <a:endParaRPr lang="en-AU" dirty="0"/>
          </a:p>
          <a:p>
            <a:r>
              <a:rPr lang="en-AU" dirty="0"/>
              <a:t>located the restaurant in a place where the target audience could easily go and in the possible be the only sushi local in the area.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03242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CD84C-7316-4AAA-B0FE-400444C7A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Target Audience:</a:t>
            </a:r>
            <a:br>
              <a:rPr lang="en-AU" b="1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66F3E-F56E-45F3-9067-A11FC2D81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AU" dirty="0"/>
              <a:t>To open a sushi restaurant, we'll use the Foursquare information on the communes or localities of Santiago (Chile). For this we define our target audience:</a:t>
            </a:r>
          </a:p>
          <a:p>
            <a:pPr lvl="0"/>
            <a:r>
              <a:rPr lang="en-AU" dirty="0"/>
              <a:t>Schools</a:t>
            </a:r>
          </a:p>
          <a:p>
            <a:pPr lvl="0"/>
            <a:r>
              <a:rPr lang="en-AU" dirty="0"/>
              <a:t>Universities</a:t>
            </a:r>
          </a:p>
          <a:p>
            <a:pPr lvl="0"/>
            <a:r>
              <a:rPr lang="en-AU" dirty="0"/>
              <a:t>Offices</a:t>
            </a:r>
          </a:p>
          <a:p>
            <a:r>
              <a:rPr lang="en-AU" dirty="0"/>
              <a:t>This scope is defined to have the highest public </a:t>
            </a:r>
            <a:r>
              <a:rPr lang="en-AU" dirty="0" err="1"/>
              <a:t>captation</a:t>
            </a:r>
            <a:r>
              <a:rPr lang="en-AU" dirty="0"/>
              <a:t> and the proximity of other stores offering the same or similar products will be taken into account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8880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7AB29-2D65-49C2-9B78-C485B9E61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Success Criteria:</a:t>
            </a:r>
            <a:br>
              <a:rPr lang="en-AU" b="1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B7CD1-1C94-4B86-8349-63B953BD7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192" y="1357803"/>
            <a:ext cx="9905999" cy="1478570"/>
          </a:xfrm>
        </p:spPr>
        <p:txBody>
          <a:bodyPr/>
          <a:lstStyle/>
          <a:p>
            <a:r>
              <a:rPr lang="en-AU" sz="2000" dirty="0"/>
              <a:t>The success criteria of the project will be a good recommendation of borough/</a:t>
            </a:r>
            <a:r>
              <a:rPr lang="en-AU" sz="2000" dirty="0" err="1"/>
              <a:t>Neighborhood</a:t>
            </a:r>
            <a:r>
              <a:rPr lang="en-AU" sz="2000" dirty="0"/>
              <a:t> choice  based on the differentiation of such restaurants in that location and nearest suppliers of ingredients.</a:t>
            </a:r>
          </a:p>
          <a:p>
            <a:endParaRPr lang="en-AU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655EBF-8414-48AE-A602-0196517338E4}"/>
              </a:ext>
            </a:extLst>
          </p:cNvPr>
          <p:cNvSpPr txBox="1">
            <a:spLocks/>
          </p:cNvSpPr>
          <p:nvPr/>
        </p:nvSpPr>
        <p:spPr>
          <a:xfrm>
            <a:off x="1141413" y="236117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b="1" dirty="0"/>
              <a:t>Data:</a:t>
            </a:r>
            <a:br>
              <a:rPr lang="en-AU" b="1" dirty="0"/>
            </a:b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146162-9BD3-467F-A081-1F33079C732B}"/>
              </a:ext>
            </a:extLst>
          </p:cNvPr>
          <p:cNvSpPr txBox="1"/>
          <p:nvPr/>
        </p:nvSpPr>
        <p:spPr>
          <a:xfrm>
            <a:off x="1308790" y="3100464"/>
            <a:ext cx="98658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To find the best location for our sushi place, we will use the following sources of information:</a:t>
            </a:r>
          </a:p>
          <a:p>
            <a:r>
              <a:rPr lang="en-AU" dirty="0"/>
              <a:t> </a:t>
            </a:r>
          </a:p>
          <a:p>
            <a:r>
              <a:rPr lang="en-AU" u="sng" dirty="0"/>
              <a:t>From Wikipedia (tables)</a:t>
            </a:r>
            <a:r>
              <a:rPr lang="en-AU" dirty="0"/>
              <a:t>:</a:t>
            </a:r>
          </a:p>
          <a:p>
            <a:pPr lvl="0"/>
            <a:r>
              <a:rPr lang="en-AU" dirty="0"/>
              <a:t>Locations: </a:t>
            </a:r>
            <a:r>
              <a:rPr lang="en-AU" u="sng" dirty="0">
                <a:hlinkClick r:id="rId2"/>
              </a:rPr>
              <a:t>https://es.wikipedia.org/wiki/Anexo:Comunas_de_Chile_por_poblaci%C3%B3n</a:t>
            </a:r>
            <a:endParaRPr lang="en-AU" dirty="0"/>
          </a:p>
          <a:p>
            <a:pPr lvl="0"/>
            <a:r>
              <a:rPr lang="en-AU" dirty="0" err="1"/>
              <a:t>PostCodes</a:t>
            </a:r>
            <a:r>
              <a:rPr lang="en-AU" dirty="0"/>
              <a:t>- </a:t>
            </a:r>
            <a:r>
              <a:rPr lang="en-AU" u="sng" dirty="0">
                <a:hlinkClick r:id="rId3"/>
              </a:rPr>
              <a:t>https://es.wikipedia.org/wiki/Anexo:C%C3%B3digos_postales_de_Chile</a:t>
            </a:r>
            <a:endParaRPr lang="en-AU" dirty="0"/>
          </a:p>
          <a:p>
            <a:r>
              <a:rPr lang="en-AU" dirty="0"/>
              <a:t> </a:t>
            </a:r>
          </a:p>
          <a:p>
            <a:r>
              <a:rPr lang="en-AU" u="sng" dirty="0"/>
              <a:t>From Files:</a:t>
            </a:r>
            <a:endParaRPr lang="en-AU" dirty="0"/>
          </a:p>
          <a:p>
            <a:r>
              <a:rPr lang="en-AU" dirty="0"/>
              <a:t>Geo Location: </a:t>
            </a:r>
            <a:r>
              <a:rPr lang="en-AU" u="sng" dirty="0">
                <a:hlinkClick r:id="rId4"/>
              </a:rPr>
              <a:t>https://raw.githubusercontent.com/ssikam/My-Capstone-Project/master/chile%20geo%20public.csv</a:t>
            </a:r>
            <a:endParaRPr lang="en-AU" dirty="0"/>
          </a:p>
          <a:p>
            <a:r>
              <a:rPr lang="en-AU" dirty="0"/>
              <a:t> </a:t>
            </a:r>
          </a:p>
          <a:p>
            <a:r>
              <a:rPr lang="en-AU" u="sng" dirty="0"/>
              <a:t>From Foursquare:</a:t>
            </a:r>
            <a:endParaRPr lang="en-AU" dirty="0"/>
          </a:p>
          <a:p>
            <a:r>
              <a:rPr lang="en-AU" dirty="0"/>
              <a:t>Venues Categories: </a:t>
            </a:r>
            <a:r>
              <a:rPr lang="en-AU" u="sng" dirty="0">
                <a:hlinkClick r:id="rId5"/>
              </a:rPr>
              <a:t>https://developer.foursquare.com/docs/resources/categories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7110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24C3-52D9-4F1A-A6F0-90F306460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r>
              <a:rPr lang="es-CL" dirty="0" err="1"/>
              <a:t>Methodology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FE4EC-8877-4151-B392-DFAA8AA0C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64257"/>
            <a:ext cx="10260758" cy="4985468"/>
          </a:xfrm>
        </p:spPr>
        <p:txBody>
          <a:bodyPr>
            <a:normAutofit fontScale="62500" lnSpcReduction="20000"/>
          </a:bodyPr>
          <a:lstStyle/>
          <a:p>
            <a:r>
              <a:rPr lang="en-AU" dirty="0"/>
              <a:t>He collected different sources of information such as locations, zip codes, geographic locations to import all this data into a </a:t>
            </a:r>
            <a:r>
              <a:rPr lang="en-AU" dirty="0" err="1"/>
              <a:t>Jupyter</a:t>
            </a:r>
            <a:r>
              <a:rPr lang="en-AU" dirty="0"/>
              <a:t> notebook.</a:t>
            </a:r>
          </a:p>
          <a:p>
            <a:r>
              <a:rPr lang="en-AU" dirty="0"/>
              <a:t>The selection was based solely on the place of the restaurant or locations in Santiago, Chile, to filter the results that we use the "Metropolitan of Santiago" leaving a total of 52 locations, joined all bases, leaving a size of (52.4).</a:t>
            </a:r>
          </a:p>
          <a:p>
            <a:r>
              <a:rPr lang="en-AU" dirty="0"/>
              <a:t>Information about sushi restaurants, schools, universities and offices was sought for each location obtain this information from Foursquare.</a:t>
            </a:r>
          </a:p>
          <a:p>
            <a:r>
              <a:rPr lang="en-AU" dirty="0"/>
              <a:t>For each location we group and count each of the 4 categories, defined a weight for each category, depending on the recurrence you may have in our sushi restaurant, like:</a:t>
            </a:r>
          </a:p>
          <a:p>
            <a:pPr lvl="0"/>
            <a:r>
              <a:rPr lang="en-AU" dirty="0"/>
              <a:t>Sushi restaurant: -1 points (the more restaurants there are in a sector, the less important it’s to us)</a:t>
            </a:r>
          </a:p>
          <a:p>
            <a:pPr lvl="0"/>
            <a:r>
              <a:rPr lang="en-AU" dirty="0"/>
              <a:t>Schools: 1 point (they are good clients, but it depends on the money their parents give them)</a:t>
            </a:r>
          </a:p>
          <a:p>
            <a:pPr lvl="0"/>
            <a:r>
              <a:rPr lang="en-AU" dirty="0"/>
              <a:t>Universities: 2 points (they are good clients and with more economic independence than the students)</a:t>
            </a:r>
          </a:p>
          <a:p>
            <a:pPr lvl="0"/>
            <a:r>
              <a:rPr lang="en-AU" dirty="0"/>
              <a:t>Offices: 3 points (they have their own income and could be frequent clients)</a:t>
            </a:r>
          </a:p>
          <a:p>
            <a:r>
              <a:rPr lang="en-AU" dirty="0"/>
              <a:t>For each location we calculate a final score and order the resulting data from highest to lowest. The place with the highest score will be where we will put our sushi bar.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48248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D0ACAE-BED6-4632-A667-80A8BA4F2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s-CL" sz="3200"/>
              <a:t>Results</a:t>
            </a:r>
            <a:endParaRPr lang="en-AU" sz="3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DAB13E-4095-453C-B0EF-075EDE78B8F3}"/>
              </a:ext>
            </a:extLst>
          </p:cNvPr>
          <p:cNvPicPr/>
          <p:nvPr/>
        </p:nvPicPr>
        <p:blipFill rotWithShape="1">
          <a:blip r:embed="rId4"/>
          <a:srcRect l="24345" r="19996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4B5F3-5984-41F6-B39F-56BDF0232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AU" dirty="0"/>
              <a:t>Santiago have 184 Sushi Restaurants indicated with the dark blue dot.</a:t>
            </a:r>
          </a:p>
          <a:p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725804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29A4FBF-B8F3-4E6F-8589-5471880C0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s-CL" sz="3200" dirty="0" err="1"/>
              <a:t>Results</a:t>
            </a:r>
            <a:endParaRPr lang="en-AU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224AB6-F6D2-4063-B7EC-8F9EA18F5D3F}"/>
              </a:ext>
            </a:extLst>
          </p:cNvPr>
          <p:cNvPicPr/>
          <p:nvPr/>
        </p:nvPicPr>
        <p:blipFill rotWithShape="1">
          <a:blip r:embed="rId4"/>
          <a:srcRect l="11630" r="35192" b="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D4B68-6869-4146-A9B7-76F9B0D5B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 fontScale="70000" lnSpcReduction="20000"/>
          </a:bodyPr>
          <a:lstStyle/>
          <a:p>
            <a:r>
              <a:rPr lang="en-AU" dirty="0"/>
              <a:t>In the image we can see that the suitable place to install a sushi restaurant is indicated with a blue dot, The locality with best score is “Providencia” with 231 pts. </a:t>
            </a:r>
          </a:p>
          <a:p>
            <a:r>
              <a:rPr lang="en-AU" dirty="0"/>
              <a:t>The red dots are the other sushi restaurant, the yellow represent the universities, high school with the green and the office with the fuchsia dot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462408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29DEC2-E82D-43D1-8C45-407F1DA6E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s-CL" sz="3200"/>
              <a:t>Discussion</a:t>
            </a:r>
            <a:endParaRPr lang="en-AU" sz="3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047CD0-559D-4B62-8D06-A11B663D46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139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B7E50-6797-4E75-9774-42B9D40B20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 fontScale="85000" lnSpcReduction="10000"/>
          </a:bodyPr>
          <a:lstStyle/>
          <a:p>
            <a:r>
              <a:rPr lang="en-AU" dirty="0"/>
              <a:t>As we can discuss, how about we allocated the restaurant in the orange circle?, there are more office and universities as well as high schools, 3 of the target market, we can captive more clients, how about in the nights?.</a:t>
            </a:r>
          </a:p>
          <a:p>
            <a:pPr marL="0" indent="0">
              <a:buNone/>
            </a:pP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10036233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668</Words>
  <Application>Microsoft Office PowerPoint</Application>
  <PresentationFormat>Widescreen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Capstone Project</vt:lpstr>
      <vt:lpstr>Introduction &amp; Business Problem : </vt:lpstr>
      <vt:lpstr>Target Audience: </vt:lpstr>
      <vt:lpstr>Success Criteria: </vt:lpstr>
      <vt:lpstr>Methodology</vt:lpstr>
      <vt:lpstr>Results</vt:lpstr>
      <vt:lpstr>Results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JAVIER IGNACIO RODRIGUEZ VALDIVIA</dc:creator>
  <cp:lastModifiedBy>JAVIER IGNACIO RODRIGUEZ VALDIVIA</cp:lastModifiedBy>
  <cp:revision>2</cp:revision>
  <dcterms:created xsi:type="dcterms:W3CDTF">2019-12-13T19:38:36Z</dcterms:created>
  <dcterms:modified xsi:type="dcterms:W3CDTF">2019-12-13T19:41:32Z</dcterms:modified>
</cp:coreProperties>
</file>